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74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98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34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999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1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506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702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8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664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70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786C-3A24-480E-832C-4EC6CB1DED41}" type="datetimeFigureOut">
              <a:rPr lang="th-TH" smtClean="0"/>
              <a:t>24/08/58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306C-AFD5-4E20-9AB6-6AED448553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99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03384" y="-198120"/>
            <a:ext cx="11240086" cy="1844432"/>
          </a:xfrm>
          <a:noFill/>
          <a:ln>
            <a:noFill/>
          </a:ln>
          <a:effectLst>
            <a:glow rad="12700">
              <a:schemeClr val="accent1"/>
            </a:glow>
            <a:reflection endPos="0" dist="38100" dir="5400000" sy="-100000" algn="bl" rotWithShape="0"/>
          </a:effectLst>
          <a:scene3d>
            <a:camera prst="orthographicFront"/>
            <a:lightRig rig="flood" dir="t"/>
          </a:scene3d>
          <a:sp3d contourW="12700">
            <a:bevelT/>
            <a:contourClr>
              <a:schemeClr val="bg1"/>
            </a:contourClr>
          </a:sp3d>
        </p:spPr>
        <p:txBody>
          <a:bodyPr>
            <a:noAutofit/>
          </a:bodyPr>
          <a:lstStyle/>
          <a:p>
            <a:r>
              <a:rPr lang="th-TH" sz="11500" b="1" dirty="0" smtClean="0">
                <a:ln cap="sq" cmpd="sng">
                  <a:noFill/>
                </a:ln>
                <a:solidFill>
                  <a:schemeClr val="bg1"/>
                </a:solidFill>
                <a:effectLst>
                  <a:glow rad="190500">
                    <a:schemeClr val="accent4">
                      <a:satMod val="175000"/>
                      <a:alpha val="44000"/>
                    </a:schemeClr>
                  </a:glow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  <a:reflection stA="14000" endPos="55000" dir="5400000" sy="-100000" algn="bl" rotWithShape="0"/>
                </a:effectLst>
                <a:latin typeface="TH Chakra Petch" panose="02000506000000020004" pitchFamily="2" charset="-34"/>
                <a:cs typeface="TH Chakra Petch" panose="02000506000000020004" pitchFamily="2" charset="-34"/>
              </a:rPr>
              <a:t>สื่อมัลติมีเดีย (</a:t>
            </a:r>
            <a:r>
              <a:rPr lang="en-US" sz="11500" b="1" dirty="0" smtClean="0">
                <a:ln cap="sq" cmpd="sng">
                  <a:noFill/>
                </a:ln>
                <a:solidFill>
                  <a:schemeClr val="bg1"/>
                </a:solidFill>
                <a:effectLst>
                  <a:glow rad="190500">
                    <a:schemeClr val="accent4">
                      <a:satMod val="175000"/>
                      <a:alpha val="44000"/>
                    </a:schemeClr>
                  </a:glow>
                  <a:outerShdw blurRad="38100" dist="38100" dir="2700000" algn="tl">
                    <a:schemeClr val="bg1">
                      <a:lumMod val="95000"/>
                      <a:alpha val="43000"/>
                    </a:schemeClr>
                  </a:outerShdw>
                  <a:reflection stA="14000" endPos="55000" dir="5400000" sy="-100000" algn="bl" rotWithShape="0"/>
                </a:effectLst>
                <a:latin typeface="TH Chakra Petch" panose="02000506000000020004" pitchFamily="2" charset="-34"/>
                <a:cs typeface="TH Chakra Petch" panose="02000506000000020004" pitchFamily="2" charset="-34"/>
              </a:rPr>
              <a:t>Multimedia)</a:t>
            </a:r>
            <a:endParaRPr lang="th-TH" sz="11500" b="1" dirty="0">
              <a:ln cap="sq" cmpd="sng">
                <a:noFill/>
              </a:ln>
              <a:solidFill>
                <a:schemeClr val="bg1"/>
              </a:solidFill>
              <a:effectLst>
                <a:glow rad="190500">
                  <a:schemeClr val="accent4">
                    <a:satMod val="175000"/>
                    <a:alpha val="44000"/>
                  </a:schemeClr>
                </a:glow>
                <a:outerShdw blurRad="38100" dist="38100" dir="2700000" algn="tl">
                  <a:schemeClr val="bg1">
                    <a:lumMod val="95000"/>
                    <a:alpha val="43000"/>
                  </a:schemeClr>
                </a:outerShdw>
                <a:reflection stA="14000" endPos="55000" dir="5400000" sy="-100000" algn="bl" rotWithShape="0"/>
              </a:effectLst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pic>
        <p:nvPicPr>
          <p:cNvPr id="4" name="รูปภาพ 3" title="มัลติมีเดีย 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6" r="6171" b="20568"/>
          <a:stretch/>
        </p:blipFill>
        <p:spPr>
          <a:xfrm>
            <a:off x="8119675" y="2967500"/>
            <a:ext cx="3776980" cy="947615"/>
          </a:xfrm>
          <a:prstGeom prst="rect">
            <a:avLst/>
          </a:prstGeom>
          <a:effectLst>
            <a:glow rad="127000">
              <a:schemeClr val="accent1">
                <a:alpha val="51000"/>
              </a:schemeClr>
            </a:glow>
            <a:reflection stA="0" endPos="30000" dist="50800" dir="5400000" sy="-100000" algn="bl" rotWithShape="0"/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กล่องข้อความ 4"/>
          <p:cNvSpPr txBox="1"/>
          <p:nvPr/>
        </p:nvSpPr>
        <p:spPr>
          <a:xfrm>
            <a:off x="8890766" y="3221893"/>
            <a:ext cx="232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มัลติมีเดีย</a:t>
            </a:r>
            <a:endParaRPr lang="th-TH" sz="3600" b="1" dirty="0">
              <a:solidFill>
                <a:srgbClr val="FF0000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pic>
        <p:nvPicPr>
          <p:cNvPr id="7" name="รูปภาพ 6" title="มัลติมีเดีย ">
            <a:hlinkClick r:id="rId5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6" r="6171" b="20568"/>
          <a:stretch/>
        </p:blipFill>
        <p:spPr>
          <a:xfrm>
            <a:off x="607623" y="1695281"/>
            <a:ext cx="3879970" cy="1061987"/>
          </a:xfrm>
          <a:prstGeom prst="rect">
            <a:avLst/>
          </a:prstGeom>
          <a:effectLst>
            <a:glow rad="127000">
              <a:schemeClr val="accent1">
                <a:alpha val="51000"/>
              </a:schemeClr>
            </a:glow>
            <a:reflection stA="0" endPos="30000" dist="50800" dir="5400000" sy="-100000" algn="bl" rotWithShape="0"/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" name="กล่องข้อความ 7"/>
          <p:cNvSpPr txBox="1"/>
          <p:nvPr/>
        </p:nvSpPr>
        <p:spPr>
          <a:xfrm>
            <a:off x="917668" y="1944957"/>
            <a:ext cx="349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มัลติมีเดียเพื่อการนำเสนอ </a:t>
            </a:r>
            <a:endParaRPr lang="th-TH" sz="3600" b="1" dirty="0">
              <a:solidFill>
                <a:srgbClr val="FF0000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pic>
        <p:nvPicPr>
          <p:cNvPr id="9" name="รูปภาพ 8" title="มัลติมีเดีย 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6" r="6171" b="20568"/>
          <a:stretch/>
        </p:blipFill>
        <p:spPr>
          <a:xfrm>
            <a:off x="607623" y="2806237"/>
            <a:ext cx="3879970" cy="1061987"/>
          </a:xfrm>
          <a:prstGeom prst="rect">
            <a:avLst/>
          </a:prstGeom>
          <a:effectLst>
            <a:glow rad="127000">
              <a:schemeClr val="accent1">
                <a:alpha val="51000"/>
              </a:schemeClr>
            </a:glow>
            <a:reflection stA="0" endPos="30000" dist="50800" dir="5400000" sy="-100000" algn="bl" rotWithShape="0"/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รูปภาพ 11" title="มัลติมีเดีย 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6" r="6171" b="20568"/>
          <a:stretch/>
        </p:blipFill>
        <p:spPr>
          <a:xfrm>
            <a:off x="8119675" y="1849022"/>
            <a:ext cx="3417698" cy="915768"/>
          </a:xfrm>
          <a:prstGeom prst="rect">
            <a:avLst/>
          </a:prstGeom>
          <a:effectLst>
            <a:glow rad="127000">
              <a:schemeClr val="accent1">
                <a:alpha val="51000"/>
              </a:schemeClr>
            </a:glow>
            <a:reflection stA="0" endPos="30000" dist="50800" dir="5400000" sy="-100000" algn="bl" rotWithShape="0"/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3" name="กล่องข้อความ 12"/>
          <p:cNvSpPr txBox="1"/>
          <p:nvPr/>
        </p:nvSpPr>
        <p:spPr>
          <a:xfrm>
            <a:off x="8750463" y="1944957"/>
            <a:ext cx="25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เสียง (</a:t>
            </a:r>
            <a:r>
              <a:rPr lang="en-US" sz="3600" b="1" dirty="0" smtClean="0">
                <a:solidFill>
                  <a:srgbClr val="FF0000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Sound)</a:t>
            </a:r>
            <a:endParaRPr lang="th-TH" sz="3600" b="1" dirty="0">
              <a:solidFill>
                <a:srgbClr val="FF0000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917667" y="3065780"/>
            <a:ext cx="349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มัลติมีเดียปฏิสัมพันธ์ </a:t>
            </a:r>
            <a:endParaRPr lang="th-TH" sz="3600" b="1" dirty="0">
              <a:solidFill>
                <a:srgbClr val="FF0000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51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ภาพเคลื่อนไหว (</a:t>
            </a:r>
            <a:r>
              <a:rPr lang="en-US" dirty="0" smtClean="0"/>
              <a:t>Animation)</a:t>
            </a:r>
          </a:p>
          <a:p>
            <a:r>
              <a:rPr lang="th-TH" dirty="0" smtClean="0"/>
              <a:t>หมายถึง การนำภาพกราฟิกมาทำให้มีการเคลื่อนไหว เหมาะกับการนำเสนอเนื้อหาข้อมูล</a:t>
            </a:r>
          </a:p>
          <a:p>
            <a:r>
              <a:rPr lang="th-TH" dirty="0" smtClean="0"/>
              <a:t>ที่ต้องการให้เห็นขั้นตอน หรือการเปลี่ยนแปลง การสร้างภาพเคลื่อนไหวนั้นมีตั้งแต่การ</a:t>
            </a:r>
          </a:p>
          <a:p>
            <a:r>
              <a:rPr lang="th-TH" dirty="0" smtClean="0"/>
              <a:t>สร้างภาพอย่างง่ายโดยใช้ลายเส้นธรรมดา จนถึงการสร้างเป็นภาพ 3 มิติ เพื่อให้เห็นราย</a:t>
            </a:r>
          </a:p>
          <a:p>
            <a:r>
              <a:rPr lang="th-TH" dirty="0" smtClean="0"/>
              <a:t>ละเอียดได้อย่างชัดเจน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666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มัลติมีเดีย (</a:t>
            </a:r>
            <a:r>
              <a:rPr lang="en-US" dirty="0" smtClean="0"/>
              <a:t>Multimedia)</a:t>
            </a:r>
          </a:p>
          <a:p>
            <a:r>
              <a:rPr lang="th-TH" dirty="0" smtClean="0"/>
              <a:t>มัลติมีเดีย หรือ สื่อประสม หรือ สื่อหลายแบบ ในปัจจุบันมีความหมายที่เปลี่ยนแปลงไปจาก</a:t>
            </a:r>
          </a:p>
          <a:p>
            <a:r>
              <a:rPr lang="th-TH" dirty="0" smtClean="0"/>
              <a:t>การใช้วัสดุอุปกรณ์ร่วมกันหลายชิ้นในการนำเสนอ กลายเป็นการใช้สื่ออิเล็กทรอนิกส์โดย</a:t>
            </a:r>
          </a:p>
          <a:p>
            <a:r>
              <a:rPr lang="th-TH" dirty="0" smtClean="0"/>
              <a:t>เฉพาะคอมพิวเตอร์ เพื่อถ่ายทอดข้อมูลข่าวสารที่ผสมผสานกันในหลายรูปแบบ เช่น</a:t>
            </a:r>
          </a:p>
          <a:p>
            <a:r>
              <a:rPr lang="th-TH" dirty="0" smtClean="0"/>
              <a:t>ข้อความ เสียง ภาพนิ่ง ภาพเคลื่อนไหว </a:t>
            </a:r>
            <a:r>
              <a:rPr lang="th-TH" dirty="0" err="1" smtClean="0"/>
              <a:t>วีดิ</a:t>
            </a:r>
            <a:r>
              <a:rPr lang="th-TH" dirty="0" smtClean="0"/>
              <a:t>ทัศน์ ก่อให้เกิดการรับรู้ที่หลากหลายไม่ว่าจะ</a:t>
            </a:r>
          </a:p>
          <a:p>
            <a:r>
              <a:rPr lang="th-TH" dirty="0" smtClean="0"/>
              <a:t>เป็นการได้เห็น (</a:t>
            </a:r>
            <a:r>
              <a:rPr lang="en-US" dirty="0" smtClean="0"/>
              <a:t>Visual) </a:t>
            </a:r>
            <a:r>
              <a:rPr lang="th-TH" dirty="0" smtClean="0"/>
              <a:t>การได้ยิน (</a:t>
            </a:r>
            <a:r>
              <a:rPr lang="en-US" dirty="0" smtClean="0"/>
              <a:t>Auditory) </a:t>
            </a:r>
            <a:r>
              <a:rPr lang="th-TH" dirty="0" smtClean="0"/>
              <a:t>หรือแม้กระทั่งความสามารถในการ</a:t>
            </a:r>
          </a:p>
          <a:p>
            <a:r>
              <a:rPr lang="th-TH" dirty="0" smtClean="0"/>
              <a:t>ปฏิสัมพันธ์โต้ตอบ (</a:t>
            </a:r>
            <a:r>
              <a:rPr lang="en-US" dirty="0" smtClean="0"/>
              <a:t>Interactive) </a:t>
            </a:r>
            <a:r>
              <a:rPr lang="th-TH" dirty="0" smtClean="0"/>
              <a:t>กับสื่อ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69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รูปแบบของมัลติมีเดีย</a:t>
            </a:r>
          </a:p>
          <a:p>
            <a:r>
              <a:rPr lang="th-TH" dirty="0" smtClean="0"/>
              <a:t>1. มัลติมีเดียเพื่อการนำเสนอ (</a:t>
            </a:r>
            <a:r>
              <a:rPr lang="en-US" dirty="0" smtClean="0"/>
              <a:t>Presentation Multimedia)</a:t>
            </a:r>
          </a:p>
          <a:p>
            <a:r>
              <a:rPr lang="th-TH" dirty="0" smtClean="0"/>
              <a:t>มุ่งสร้างความตื่นตาตื่นใจ น่าสนใจ น่าติดตาม และถ่ายทอดผ่านประสาทสัมผัสที่หลาก</a:t>
            </a:r>
          </a:p>
          <a:p>
            <a:r>
              <a:rPr lang="th-TH" dirty="0" smtClean="0"/>
              <a:t>หลายผ่านตัวอักษร ภาพและเสียง เน้นการนำไปใช้งานเพื่อเสนอข้อมูลข่าวสารที่ผู้ผลิต</a:t>
            </a:r>
          </a:p>
          <a:p>
            <a:r>
              <a:rPr lang="th-TH" dirty="0" smtClean="0"/>
              <a:t>วางแผนการนำเสนอเป็นขั้นตอนไว้เรียบร้อยแล้ว เช่น มัลติมีเดียแนะนำองค์กร การแสดง</a:t>
            </a:r>
          </a:p>
          <a:p>
            <a:r>
              <a:rPr lang="th-TH" dirty="0" smtClean="0"/>
              <a:t>แสงสีเสียง โฆษณาเปิดตัวสินค้า หรือในลักษณะประกอบการบรรยาย โดยที่ผู้ใช้และสื่อ</a:t>
            </a:r>
          </a:p>
          <a:p>
            <a:r>
              <a:rPr lang="th-TH" dirty="0" smtClean="0"/>
              <a:t>แทบจะไม่</a:t>
            </a:r>
            <a:r>
              <a:rPr lang="th-TH" dirty="0" err="1" smtClean="0"/>
              <a:t>มีปฏิบ</a:t>
            </a:r>
            <a:r>
              <a:rPr lang="th-TH" dirty="0" smtClean="0"/>
              <a:t>สัมพันธ์โต้ตอบกัน มัลติมีเดียลักษณะนี้จัดเป็นการสื่อสารแบบทางเดียว</a:t>
            </a:r>
          </a:p>
          <a:p>
            <a:r>
              <a:rPr lang="th-TH" dirty="0" smtClean="0"/>
              <a:t>(</a:t>
            </a:r>
            <a:r>
              <a:rPr lang="en-US" dirty="0" smtClean="0"/>
              <a:t>One way Communication)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884771" y="3152322"/>
            <a:ext cx="242245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มัลติมีเดีย (</a:t>
            </a:r>
            <a:r>
              <a:rPr lang="en-US" dirty="0" smtClean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Multimedia)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04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2. มัลติมีเดียปฏิสัมพันธ์ (</a:t>
            </a:r>
            <a:r>
              <a:rPr lang="en-US" dirty="0" smtClean="0"/>
              <a:t>Interactive Multimedia)</a:t>
            </a:r>
          </a:p>
          <a:p>
            <a:r>
              <a:rPr lang="th-TH" dirty="0" smtClean="0"/>
              <a:t>เน้นให้ผู้ใช้สามารถโต้ตอบสื่อสารกับสื่อได้โดยตรงผ่านโปรแกรมมัลติมีเดียที่มีลักษณะของ</a:t>
            </a:r>
          </a:p>
          <a:p>
            <a:r>
              <a:rPr lang="th-TH" dirty="0" smtClean="0"/>
              <a:t>สื่อหลายมิติ</a:t>
            </a:r>
            <a:r>
              <a:rPr lang="th-TH" dirty="0" err="1" smtClean="0"/>
              <a:t>หรือไฮเพอร์</a:t>
            </a:r>
            <a:r>
              <a:rPr lang="th-TH" dirty="0" smtClean="0"/>
              <a:t>มี</a:t>
            </a:r>
            <a:r>
              <a:rPr lang="th-TH" dirty="0" err="1" smtClean="0"/>
              <a:t>เดีย</a:t>
            </a:r>
            <a:r>
              <a:rPr lang="th-TH" dirty="0" smtClean="0"/>
              <a:t> (</a:t>
            </a:r>
            <a:r>
              <a:rPr lang="en-US" dirty="0" smtClean="0"/>
              <a:t>Hypermedia) </a:t>
            </a:r>
            <a:r>
              <a:rPr lang="th-TH" dirty="0" smtClean="0"/>
              <a:t>นอกจากผู้ใช้จะสามารถดูข้อมูลได้หลาก</a:t>
            </a:r>
          </a:p>
          <a:p>
            <a:r>
              <a:rPr lang="th-TH" dirty="0" smtClean="0"/>
              <a:t>หลายเช่นเดียวกับรูปแบบมัลติมีเดียเพื่อการนำเสนอแล้ว ผู้ใช้ยังสามารถสื่อสารโต้ตอบกับ</a:t>
            </a:r>
          </a:p>
          <a:p>
            <a:r>
              <a:rPr lang="th-TH" dirty="0" smtClean="0"/>
              <a:t>บทเรียนผ่านการคลิกเมาส์ แป้นพิมพ์ หรืออุปกรณ์อื่น ๆ เพื่อสื่อสารกับคอมพิวเตอร์</a:t>
            </a:r>
          </a:p>
          <a:p>
            <a:r>
              <a:rPr lang="th-TH" dirty="0" smtClean="0"/>
              <a:t>มัลติมีเดียรูปแบบนี้จึงจัดเป็นการสื่อสารแบบสองทาง (</a:t>
            </a:r>
            <a:r>
              <a:rPr lang="en-US" dirty="0" smtClean="0"/>
              <a:t>Two way Communication)</a:t>
            </a:r>
          </a:p>
          <a:p>
            <a:r>
              <a:rPr lang="th-TH" dirty="0" smtClean="0"/>
              <a:t>ในปัจจุบัน ยังเพิ่มความสามารถในการติดต่อสื่อสารที่นอกเหนือจากการโต้ตอบกับ</a:t>
            </a:r>
          </a:p>
          <a:p>
            <a:r>
              <a:rPr lang="th-TH" dirty="0" smtClean="0"/>
              <a:t>โปรแกรมแล้ว ผู้ใช้ยังสามารถโต้ตอบสื่อสารกับผู้ใช้</a:t>
            </a:r>
            <a:r>
              <a:rPr lang="th-TH" dirty="0" err="1" smtClean="0"/>
              <a:t>คนอืี่น</a:t>
            </a:r>
            <a:r>
              <a:rPr lang="th-TH" dirty="0" smtClean="0"/>
              <a:t> ๆ ในระบบเครือข่ายขนาดเล็ก</a:t>
            </a:r>
          </a:p>
          <a:p>
            <a:r>
              <a:rPr lang="th-TH" dirty="0" smtClean="0"/>
              <a:t>(</a:t>
            </a:r>
            <a:r>
              <a:rPr lang="en-US" dirty="0" smtClean="0"/>
              <a:t>LAN) </a:t>
            </a:r>
            <a:r>
              <a:rPr lang="th-TH" dirty="0" smtClean="0"/>
              <a:t>หรือแม้กระทั่งเครือข่ายอินเทอร์เน็ต (</a:t>
            </a:r>
            <a:r>
              <a:rPr lang="en-US" dirty="0" smtClean="0"/>
              <a:t>Internet) </a:t>
            </a:r>
            <a:r>
              <a:rPr lang="th-TH" dirty="0" smtClean="0"/>
              <a:t>ที่เชื่อมโยงโลกเข้าด้วยกัน</a:t>
            </a:r>
          </a:p>
          <a:p>
            <a:r>
              <a:rPr lang="th-TH" dirty="0" smtClean="0"/>
              <a:t>ส่วนประกอบของมัลติมีเดีย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60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วีดิ</a:t>
            </a:r>
            <a:r>
              <a:rPr lang="th-TH" dirty="0" smtClean="0"/>
              <a:t>ทัศน์ (</a:t>
            </a:r>
            <a:r>
              <a:rPr lang="en-US" dirty="0" smtClean="0"/>
              <a:t>Video)</a:t>
            </a:r>
          </a:p>
          <a:p>
            <a:r>
              <a:rPr lang="th-TH" dirty="0" smtClean="0"/>
              <a:t>สามารถแสดงผลได้ทั้งภาพเคลื่อนไหว และเสียงไปพร้อมกัน ทำให้เกิดความน่าสนใจใน</a:t>
            </a:r>
          </a:p>
          <a:p>
            <a:r>
              <a:rPr lang="th-TH" dirty="0" smtClean="0"/>
              <a:t>การนำเสนอ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521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เสียง (</a:t>
            </a:r>
            <a:r>
              <a:rPr lang="en-US" dirty="0" smtClean="0"/>
              <a:t>Sound)</a:t>
            </a:r>
          </a:p>
          <a:p>
            <a:r>
              <a:rPr lang="th-TH" dirty="0" smtClean="0"/>
              <a:t>ซึ่งบันทึกและเก็บไว้ใน</a:t>
            </a:r>
            <a:r>
              <a:rPr lang="th-TH" dirty="0" err="1" smtClean="0"/>
              <a:t>รูปแบบดิจิทัล</a:t>
            </a:r>
            <a:r>
              <a:rPr lang="th-TH" dirty="0" smtClean="0"/>
              <a:t> ที่สามารถนำมาเล่นซ้ำได้ เช่น เสียงพูด เสียง</a:t>
            </a:r>
          </a:p>
          <a:p>
            <a:r>
              <a:rPr lang="th-TH" dirty="0" smtClean="0"/>
              <a:t>บรรยายประกอบข้อความหรือภาพ หรือสร้างความน่าสนใจให้มากขึ้น เช่น การใช้เสียง</a:t>
            </a:r>
          </a:p>
          <a:p>
            <a:r>
              <a:rPr lang="th-TH" dirty="0" smtClean="0"/>
              <a:t>เพลงบรรยาย เสียงประกอบ (</a:t>
            </a:r>
            <a:r>
              <a:rPr lang="en-US" dirty="0" smtClean="0"/>
              <a:t>Sound Effect) </a:t>
            </a:r>
            <a:r>
              <a:rPr lang="th-TH" dirty="0" smtClean="0"/>
              <a:t>ให้ตื่นเต้น เร้าใจ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24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ตัวอักษร (</a:t>
            </a:r>
            <a:r>
              <a:rPr lang="en-US" dirty="0" smtClean="0"/>
              <a:t>Text)</a:t>
            </a:r>
          </a:p>
          <a:p>
            <a:r>
              <a:rPr lang="th-TH" dirty="0" smtClean="0"/>
              <a:t>รวมทั้งตัวเลขและสัญลักษณ์พิเศษต่าง ๆ นับเป็นองค์ประกอบพื้นฐานของมัลติมีเดีย</a:t>
            </a:r>
          </a:p>
          <a:p>
            <a:r>
              <a:rPr lang="th-TH" dirty="0" smtClean="0"/>
              <a:t>มีรูปแบบ ขนาดและสีที่มากมาย จากการพิมพ์ จากการสแกนมาหรือสร้างเป็นภาพขึ้นมา</a:t>
            </a:r>
          </a:p>
          <a:p>
            <a:r>
              <a:rPr lang="th-TH" dirty="0" smtClean="0"/>
              <a:t>ด้วยโปรแกรม คอมพิวเตอร์ และลักษณะของตัวอักษรที่ใช้ในการเชื่อมโยงไปสู่ข้อมูลอื่น ๆ</a:t>
            </a:r>
          </a:p>
          <a:p>
            <a:r>
              <a:rPr lang="th-TH" dirty="0" smtClean="0"/>
              <a:t>ซึ่งเรียกว่า </a:t>
            </a:r>
            <a:r>
              <a:rPr lang="en-US" dirty="0" smtClean="0"/>
              <a:t>Hypertext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434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ภาพนิ่ง (</a:t>
            </a:r>
            <a:r>
              <a:rPr lang="en-US" dirty="0" smtClean="0"/>
              <a:t>Still Images)</a:t>
            </a:r>
          </a:p>
          <a:p>
            <a:r>
              <a:rPr lang="th-TH" dirty="0" smtClean="0"/>
              <a:t>เป็นภาพที่ไม่มีการเคลื่อนไหว สามารถถ่ายทอดความหมายได้ดีกว่าข้อความหรือตัวอักษร</a:t>
            </a:r>
          </a:p>
          <a:p>
            <a:r>
              <a:rPr lang="th-TH" dirty="0" smtClean="0"/>
              <a:t>ภาพนิ่งสามารถผลิตได้หลายวิธี เช่น ภาพที่ได้จากการถ่ายภาพ ภาพลายเส้นและกราฟิก</a:t>
            </a:r>
          </a:p>
          <a:p>
            <a:r>
              <a:rPr lang="th-TH" dirty="0" smtClean="0"/>
              <a:t>ที่ได้จากการวาดด้วยมือหรือโปรแกรมคอมพิวเตอร์ ภาพที่ได้จากการสแกน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374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ปฏิสัมพันธ์ (</a:t>
            </a:r>
            <a:r>
              <a:rPr lang="en-US" dirty="0" smtClean="0"/>
              <a:t>Interactive)</a:t>
            </a:r>
          </a:p>
          <a:p>
            <a:r>
              <a:rPr lang="th-TH" dirty="0" smtClean="0"/>
              <a:t>หมายถึง การที่ผู้ใช้สามารถโต้ตอบสื่อสารกับโปรแกรมมัลติมีเดีย ไม่ว่าจะเป็นการเลือกดู</a:t>
            </a:r>
          </a:p>
          <a:p>
            <a:r>
              <a:rPr lang="th-TH" dirty="0" smtClean="0"/>
              <a:t>ข้อมูลที่สนใจ หรือการสั่งงานให้โปรกแกรมแสดงผลในรูปแบบที่ต้องการ โดยใช้สื่อสาร</a:t>
            </a:r>
          </a:p>
          <a:p>
            <a:r>
              <a:rPr lang="th-TH" dirty="0" smtClean="0"/>
              <a:t>ผ่านอุปกรณ์พื้นฐาน เช่น การคลิกเมาส์ การกดแป้นพิมพ์ หรืออุปกรณ์ขั้นสูง เช่น</a:t>
            </a:r>
          </a:p>
          <a:p>
            <a:r>
              <a:rPr lang="th-TH" dirty="0" smtClean="0"/>
              <a:t>การสัมผัสหน้าจอ การสั่งงานด้วยเสียง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8444692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639</Words>
  <Application>Microsoft Office PowerPoint</Application>
  <PresentationFormat>แบบจอกว้าง</PresentationFormat>
  <Paragraphs>57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Cordia New</vt:lpstr>
      <vt:lpstr>TH Chakra Petch</vt:lpstr>
      <vt:lpstr>ธีมของ Office</vt:lpstr>
      <vt:lpstr>สื่อมัลติมีเดีย (Multimedia)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มัลติมีเดีย (Multimedia)</dc:title>
  <dc:creator>CCS</dc:creator>
  <cp:lastModifiedBy>CCS</cp:lastModifiedBy>
  <cp:revision>7</cp:revision>
  <dcterms:created xsi:type="dcterms:W3CDTF">2015-08-23T15:00:46Z</dcterms:created>
  <dcterms:modified xsi:type="dcterms:W3CDTF">2015-08-24T01:34:54Z</dcterms:modified>
</cp:coreProperties>
</file>